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1" r:id="rId4"/>
    <p:sldId id="258" r:id="rId5"/>
    <p:sldId id="262" r:id="rId6"/>
    <p:sldId id="263" r:id="rId7"/>
    <p:sldId id="276" r:id="rId8"/>
    <p:sldId id="264" r:id="rId9"/>
    <p:sldId id="277" r:id="rId10"/>
    <p:sldId id="272" r:id="rId11"/>
    <p:sldId id="266" r:id="rId12"/>
    <p:sldId id="270" r:id="rId13"/>
    <p:sldId id="275" r:id="rId14"/>
    <p:sldId id="267" r:id="rId15"/>
    <p:sldId id="269" r:id="rId16"/>
    <p:sldId id="268" r:id="rId17"/>
    <p:sldId id="260" r:id="rId18"/>
    <p:sldId id="257" r:id="rId19"/>
    <p:sldId id="271" r:id="rId20"/>
    <p:sldId id="274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936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59BA3-D39A-4881-8C1D-6A6CE81A67E7}" type="datetimeFigureOut">
              <a:rPr lang="de-DE" smtClean="0"/>
              <a:t>18.06.2018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BBB4-B3E9-4522-9957-5B676AE6C3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9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03FA3-3D8A-4831-845C-EF85712FB157}" type="datetimeFigureOut">
              <a:rPr lang="de-DE" smtClean="0"/>
              <a:t>18.06.2018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C11D-CEBD-48F3-90E9-C159DEBC0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3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89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5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26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82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70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66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5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71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Gemeinsam werden wir diese Aufgabe bewältigen!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6AEF-EFD3-48B5-8F57-076B3E058B8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54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9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8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33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2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0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3C11D-CEBD-48F3-90E9-C159DEBC034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pic>
        <p:nvPicPr>
          <p:cNvPr id="3076" name="Picture 4" descr="C:\Dokumente und Einstellungen\All Users\Dokumente\Landeshauptarchiv\Retzmann\902505\Logo_neu\RP_4c_MBWJK_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79388"/>
            <a:ext cx="21558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de-DE" altLang="de-DE">
                <a:latin typeface="Arial" charset="0"/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de-DE" altLang="de-DE">
                <a:latin typeface="Arial" charset="0"/>
                <a:ea typeface="ＭＳ Ｐゴシック" pitchFamily="-65" charset="-128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07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38150"/>
            <a:ext cx="1943100" cy="565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38150"/>
            <a:ext cx="5676900" cy="565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74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1403350" y="67421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33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1403350" y="67421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4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717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12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5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67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24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009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7238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Titelbereich</a:t>
            </a:r>
          </a:p>
        </p:txBody>
      </p:sp>
      <p:sp>
        <p:nvSpPr>
          <p:cNvPr id="1031" name="Inhaltsplatzhalter 2"/>
          <p:cNvSpPr>
            <a:spLocks/>
          </p:cNvSpPr>
          <p:nvPr/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1032" name="Picture 8" descr="C:\Dokumente und Einstellungen\All Users\Dokumente\Landeshauptarchiv\Retzmann\902505\Logo_neu\RP_4c_MBWJK_L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79388"/>
            <a:ext cx="21558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de-DE" altLang="de-DE">
                <a:latin typeface="Arial" charset="0"/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de-DE" altLang="de-DE">
                <a:latin typeface="Arial" charset="0"/>
                <a:ea typeface="ＭＳ Ｐゴシック" pitchFamily="-65" charset="-128"/>
              </a:endParaRPr>
            </a:p>
          </p:txBody>
        </p:sp>
      </p:grp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62000" y="2133600"/>
            <a:ext cx="5837238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8F1936"/>
                </a:solidFill>
                <a:latin typeface="Arial" charset="0"/>
              </a:defRPr>
            </a:lvl1pPr>
            <a:lvl2pPr>
              <a:defRPr sz="3200">
                <a:solidFill>
                  <a:srgbClr val="8F1936"/>
                </a:solidFill>
                <a:latin typeface="Arial" charset="0"/>
              </a:defRPr>
            </a:lvl2pPr>
            <a:lvl3pPr>
              <a:defRPr sz="3200">
                <a:solidFill>
                  <a:srgbClr val="8F1936"/>
                </a:solidFill>
                <a:latin typeface="Arial" charset="0"/>
              </a:defRPr>
            </a:lvl3pPr>
            <a:lvl4pPr>
              <a:defRPr sz="3200">
                <a:solidFill>
                  <a:srgbClr val="8F1936"/>
                </a:solidFill>
                <a:latin typeface="Arial" charset="0"/>
              </a:defRPr>
            </a:lvl4pPr>
            <a:lvl5pPr>
              <a:defRPr sz="3200">
                <a:solidFill>
                  <a:srgbClr val="8F19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685800" y="2133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12" Type="http://schemas.openxmlformats.org/officeDocument/2006/relationships/image" Target="../media/image19.tiff"/><Relationship Id="rId17" Type="http://schemas.openxmlformats.org/officeDocument/2006/relationships/image" Target="../media/image24.tif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m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3600" dirty="0" smtClean="0"/>
              <a:t>Chancen-Herausforderungen-Zumutungen</a:t>
            </a:r>
            <a:endParaRPr lang="de-DE" altLang="de-DE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/>
            <a:r>
              <a:rPr lang="de-DE" altLang="de-DE" sz="2600" dirty="0" smtClean="0"/>
              <a:t>Die Auswirkungen der E-Akte im Büroalltag</a:t>
            </a:r>
          </a:p>
          <a:p>
            <a:pPr marL="0" indent="0" algn="ctr"/>
            <a:endParaRPr lang="de-DE" altLang="de-DE" sz="2600" dirty="0" smtClean="0"/>
          </a:p>
          <a:p>
            <a:pPr marL="0" indent="0" algn="ctr"/>
            <a:r>
              <a:rPr lang="de-DE" altLang="de-DE" sz="2400" dirty="0" smtClean="0"/>
              <a:t>Dr. Beate Dorfey, Landeshauptarchiv Koblenz</a:t>
            </a:r>
            <a:endParaRPr lang="de-DE" alt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Vorgangsbildung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 indent="0"/>
            <a:r>
              <a:rPr lang="de-DE" sz="2000" dirty="0" smtClean="0"/>
              <a:t>Der Vorgang ist die Hauptarbeitsebene in der E-Akte. </a:t>
            </a:r>
          </a:p>
          <a:p>
            <a:pPr indent="0"/>
            <a:r>
              <a:rPr lang="de-DE" sz="2000" dirty="0" smtClean="0"/>
              <a:t>Durch den Vorgang wird eine behördliche Aufgabe strukturiert und untergliedert. </a:t>
            </a:r>
          </a:p>
          <a:p>
            <a:pPr indent="0"/>
            <a:r>
              <a:rPr lang="de-DE" sz="2000" dirty="0" smtClean="0"/>
              <a:t>Umfang, Bezeichnung, Bearbeitungswege und sachliche Abgrenzung eines Vorgangs werden nach fachlichen Anforderungen von den Sachbearbeiterinnen und Sachbearbeitern individuell festgelegt. 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Anlegen eines Vorgangs 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Einordnung des Vorgangs in die Aktenstruktur der Behörde (Vergabe des Geschäftszeichens)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Bezeichnung des Vorgangs (Vorgangstitel)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Hinzufügen von aktenrelevanten Dokumenten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Festlegung von Kollaboration (Kenntnisnahme, Mitzeichnung etc.)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de-DE" sz="1800" dirty="0" smtClean="0"/>
              <a:t>Abschluss des Vorgangs</a:t>
            </a:r>
          </a:p>
        </p:txBody>
      </p:sp>
    </p:spTree>
    <p:extLst>
      <p:ext uri="{BB962C8B-B14F-4D97-AF65-F5344CB8AC3E}">
        <p14:creationId xmlns:p14="http://schemas.microsoft.com/office/powerpoint/2010/main" val="29618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Regelwerke der Schriftgutverwaltung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Neukonzeption einer landeseinheitlichen Aktenordnung durch Organisationsreferat des MdI (Federführung) mit ressortübergreifender Arbeitsgruppe des Teilprojekts Organisation und LAV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Neukonzeption des </a:t>
            </a:r>
            <a:r>
              <a:rPr lang="de-DE" sz="2000" dirty="0" smtClean="0"/>
              <a:t>Landeseinheitlichen Aktenplans </a:t>
            </a:r>
            <a:r>
              <a:rPr lang="de-DE" sz="2000" smtClean="0"/>
              <a:t>(LEAP) </a:t>
            </a:r>
            <a:r>
              <a:rPr lang="de-DE" sz="2000" dirty="0" smtClean="0"/>
              <a:t>und Überarbeitung der Anwendungshinweise durch Organisationsreferat des MdI (Federführung) mit ressortübergreifender Arbeitsgruppe und LAV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Überarbeitung der Gemeinsamen Geschäftsordnung der Landesregierung durch Staatskanzlei mit Beteiligung der Ressorts und LAV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8F1936"/>
                </a:solidFill>
              </a:rPr>
              <a:t>Diese </a:t>
            </a:r>
            <a:r>
              <a:rPr lang="de-DE" sz="2000" dirty="0">
                <a:solidFill>
                  <a:srgbClr val="8F1936"/>
                </a:solidFill>
              </a:rPr>
              <a:t>Regelwerke sind in der E-Akte hinterlegt; ihre Anwendung mit regelkonformen Anpassungen ist verbindlich!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7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90456" cy="925513"/>
          </a:xfrm>
        </p:spPr>
        <p:txBody>
          <a:bodyPr/>
          <a:lstStyle/>
          <a:p>
            <a:r>
              <a:rPr lang="de-DE" dirty="0" smtClean="0"/>
              <a:t>Landeseinheitliche Aktenordnung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 marL="0" lvl="1" indent="0">
              <a:buNone/>
            </a:pPr>
            <a:r>
              <a:rPr lang="de-DE" altLang="de-DE" sz="1800" dirty="0" smtClean="0"/>
              <a:t>Eine Aktenordnung definiert den Rahmen für die Bearbeitung von Geschäftsfällen in einer Behörde. </a:t>
            </a:r>
          </a:p>
          <a:p>
            <a:pPr marL="0" lvl="1" indent="0">
              <a:buNone/>
            </a:pPr>
            <a:r>
              <a:rPr lang="de-DE" altLang="de-DE" sz="1800" dirty="0" smtClean="0"/>
              <a:t>Die Landeseinheitliche Aktenordnung (LAO) gibt diesen Rahmen für die gesamte Landesverwaltung vor.</a:t>
            </a:r>
          </a:p>
          <a:p>
            <a:pPr marL="342900" lvl="1" indent="-342900">
              <a:buNone/>
            </a:pPr>
            <a:r>
              <a:rPr lang="de-DE" altLang="de-DE" sz="1800" dirty="0" smtClean="0"/>
              <a:t>Sie regelt u.a.</a:t>
            </a:r>
          </a:p>
          <a:p>
            <a:pPr marL="342900" lvl="1" indent="-342900"/>
            <a:r>
              <a:rPr lang="de-DE" altLang="de-DE" sz="1800" dirty="0"/>
              <a:t>w</a:t>
            </a:r>
            <a:r>
              <a:rPr lang="de-DE" altLang="de-DE" sz="1800" dirty="0" smtClean="0"/>
              <a:t>ann und wie </a:t>
            </a:r>
            <a:r>
              <a:rPr lang="de-DE" altLang="de-DE" sz="1800" dirty="0"/>
              <a:t>eine Akte </a:t>
            </a:r>
            <a:r>
              <a:rPr lang="de-DE" altLang="de-DE" sz="1800" dirty="0" smtClean="0"/>
              <a:t>oder ein Vorgang angelegt wird</a:t>
            </a:r>
          </a:p>
          <a:p>
            <a:pPr marL="342900" lvl="1" indent="-342900"/>
            <a:r>
              <a:rPr lang="de-DE" altLang="de-DE" sz="1800" dirty="0"/>
              <a:t>w</a:t>
            </a:r>
            <a:r>
              <a:rPr lang="de-DE" altLang="de-DE" sz="1800" dirty="0" smtClean="0"/>
              <a:t>ie sie geführt  werden</a:t>
            </a:r>
          </a:p>
          <a:p>
            <a:pPr marL="342900" lvl="1" indent="-342900"/>
            <a:r>
              <a:rPr lang="de-DE" altLang="de-DE" sz="1800" dirty="0"/>
              <a:t>wann Dokumente einem Vorgang oder einer Akten beigefügt werden müssen (Aktenrelevanz)</a:t>
            </a:r>
          </a:p>
          <a:p>
            <a:pPr marL="342900" lvl="1" indent="-342900"/>
            <a:r>
              <a:rPr lang="de-DE" altLang="de-DE" sz="1800" dirty="0" smtClean="0"/>
              <a:t>wie </a:t>
            </a:r>
            <a:r>
              <a:rPr lang="de-DE" altLang="de-DE" sz="1800" dirty="0"/>
              <a:t>lange sie aufbewahrt werden </a:t>
            </a:r>
            <a:r>
              <a:rPr lang="de-DE" altLang="de-DE" sz="1800" dirty="0" smtClean="0"/>
              <a:t>müssen</a:t>
            </a:r>
          </a:p>
          <a:p>
            <a:pPr marL="342900" lvl="1" indent="-342900"/>
            <a:r>
              <a:rPr lang="de-DE" altLang="de-DE" sz="1800" dirty="0"/>
              <a:t>w</a:t>
            </a:r>
            <a:r>
              <a:rPr lang="de-DE" altLang="de-DE" sz="1800" dirty="0" smtClean="0"/>
              <a:t>ie sie auszusondern sind.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de-DE" altLang="de-DE" sz="1800" b="1" dirty="0" smtClean="0">
                <a:solidFill>
                  <a:srgbClr val="8F1936"/>
                </a:solidFill>
              </a:rPr>
              <a:t>Sie kann durch behördenspezifische Bestimmungen ergänzt werden, sofern diese nicht gegen die Grundprinzipien der LAO verstoßen.</a:t>
            </a:r>
            <a:endParaRPr lang="de-DE" altLang="de-DE" sz="1800" b="1" dirty="0">
              <a:solidFill>
                <a:srgbClr val="8F1936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999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90456" cy="925513"/>
          </a:xfrm>
        </p:spPr>
        <p:txBody>
          <a:bodyPr/>
          <a:lstStyle/>
          <a:p>
            <a:r>
              <a:rPr lang="de-DE" dirty="0" smtClean="0"/>
              <a:t>Standardisierung der Geschäftsprozesse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000" dirty="0"/>
              <a:t>Geschäftsprozesse können vordefiniert oder frei konfigurierbar in dem E-Akte-System bereitgestellt werden.</a:t>
            </a:r>
          </a:p>
          <a:p>
            <a:pPr marL="0" indent="0"/>
            <a:r>
              <a:rPr lang="de-DE" sz="2000" dirty="0" smtClean="0"/>
              <a:t>Vorteile von Standard-Geschäftsprozessen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l</a:t>
            </a:r>
            <a:r>
              <a:rPr lang="de-DE" sz="1800" dirty="0" smtClean="0"/>
              <a:t>egen den Bearbeitungsweg des Schriftgutes fest und stellen sicher, dass alle Schritte korrekt und nachvollziehbar vollzogen wurden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smtClean="0"/>
              <a:t>welche Steuerungsinstrumente (Vermerke, Verfügungen) zum Einsatz kommen, welche Wirkung sie haben und wie sie zu verwenden sind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s</a:t>
            </a:r>
            <a:r>
              <a:rPr lang="de-DE" sz="1800" dirty="0" smtClean="0"/>
              <a:t>ind kostengünstig vorinstalliert im E-Akte-System</a:t>
            </a:r>
            <a:endParaRPr lang="de-DE" sz="2400" dirty="0" smtClean="0"/>
          </a:p>
          <a:p>
            <a:pPr marL="0" indent="0">
              <a:spcBef>
                <a:spcPts val="824"/>
              </a:spcBef>
            </a:pPr>
            <a:r>
              <a:rPr lang="de-DE" sz="2000" dirty="0" smtClean="0"/>
              <a:t>Sie gewährleisten dadurch</a:t>
            </a:r>
          </a:p>
          <a:p>
            <a:pPr lvl="1">
              <a:spcBef>
                <a:spcPts val="1624"/>
              </a:spcBef>
              <a:buFont typeface="Wingdings" panose="05000000000000000000" pitchFamily="2" charset="2"/>
              <a:buChar char="ü"/>
            </a:pPr>
            <a:r>
              <a:rPr lang="de-DE" sz="1800" dirty="0" smtClean="0"/>
              <a:t>Eindeutigkeit und Einheitlichkeit in der Kommunikation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 smtClean="0"/>
              <a:t>Austausch und Kollaboration zwischen Organisationseinheiten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 smtClean="0"/>
              <a:t>Wirtschaftlichkeit in der Aufgabenerledigung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 smtClean="0"/>
              <a:t>Nachvollziehbarkeit und Rechtssicherheit des Schriftgutes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016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Standardisierung durch den Landeseinheitlichen Aktenplan (LEAP)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Stabilität und Nachhaltigkeit: Alle </a:t>
            </a:r>
            <a:r>
              <a:rPr lang="de-DE" sz="2000" dirty="0"/>
              <a:t>Aufgaben werden behördenunabhängig abgebildet, d.h. alle Behörden arbeiten und verwenden stets den gesamten LEAP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Übersichtlichkeit und Anwenderfreundlichkeit: Signifikante Entschlackung und </a:t>
            </a:r>
            <a:r>
              <a:rPr lang="de-DE" sz="2000" dirty="0"/>
              <a:t>N</a:t>
            </a:r>
            <a:r>
              <a:rPr lang="de-DE" sz="2000" dirty="0" smtClean="0"/>
              <a:t>eustrukturierung der Aufgaben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Flexibilität und Entwicklungsoffenheit: Deutlich höherer Abstraktionsgrad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Unterteilung </a:t>
            </a:r>
            <a:r>
              <a:rPr lang="de-DE" sz="2000" smtClean="0"/>
              <a:t>in fachübergreifenden und fachspezifischen </a:t>
            </a:r>
            <a:r>
              <a:rPr lang="de-DE" sz="2000" dirty="0" smtClean="0"/>
              <a:t>Teil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Strikte </a:t>
            </a:r>
            <a:r>
              <a:rPr lang="de-DE" sz="2000" dirty="0" smtClean="0"/>
              <a:t>Aufgabenorientierung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Verbot von Organisations- und zeitbezogenen Aktenzeichen sowie Doppelungen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gleichförmiger </a:t>
            </a:r>
            <a:r>
              <a:rPr lang="de-DE" sz="2000" dirty="0"/>
              <a:t>Aufbau der einzelnen Rubriken des fachspezifischen Teils (z.B.: -0= Grundsatz, Organisation</a:t>
            </a:r>
            <a:r>
              <a:rPr lang="de-DE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82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6190456" cy="925513"/>
          </a:xfrm>
        </p:spPr>
        <p:txBody>
          <a:bodyPr/>
          <a:lstStyle/>
          <a:p>
            <a:r>
              <a:rPr lang="de-DE" dirty="0" smtClean="0"/>
              <a:t>Ableitungen und Gliederungstiefe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Verbesserte Übersichtlichkeit </a:t>
            </a:r>
            <a:r>
              <a:rPr lang="de-DE" sz="2000" kern="1200" dirty="0">
                <a:solidFill>
                  <a:srgbClr val="000000"/>
                </a:solidFill>
                <a:latin typeface="Arial" charset="0"/>
              </a:rPr>
              <a:t>und </a:t>
            </a: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Strukturierung des neuen LEAP erleichtert schnelle Zuordnung und das Wiederauffinden von </a:t>
            </a:r>
            <a:r>
              <a:rPr lang="de-DE" sz="2000" kern="1200" dirty="0">
                <a:solidFill>
                  <a:srgbClr val="000000"/>
                </a:solidFill>
                <a:latin typeface="Arial" charset="0"/>
              </a:rPr>
              <a:t>Vorgängen und Akten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2000" kern="1200" dirty="0">
                <a:solidFill>
                  <a:srgbClr val="000000"/>
                </a:solidFill>
                <a:latin typeface="Arial" charset="0"/>
              </a:rPr>
              <a:t>Umfangreiche </a:t>
            </a: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Recherchemöglichkeiten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Individuelle Bildschirmgestaltung</a:t>
            </a:r>
            <a:endParaRPr lang="de-DE" sz="2000" kern="1200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Vorgänge bilden die unterste Gliederungsebene und ersetzen damit die bislang vorhandene 4.  Ebene (5. Ziffer) des Aktenzeichens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Möglichkeit </a:t>
            </a:r>
            <a:r>
              <a:rPr lang="de-DE" sz="2000" kern="1200" dirty="0">
                <a:solidFill>
                  <a:srgbClr val="000000"/>
                </a:solidFill>
                <a:latin typeface="Arial" charset="0"/>
              </a:rPr>
              <a:t>der Bildung von </a:t>
            </a: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 Ableitungen </a:t>
            </a:r>
            <a:r>
              <a:rPr lang="de-DE" sz="2000" kern="1200" dirty="0">
                <a:solidFill>
                  <a:srgbClr val="000000"/>
                </a:solidFill>
                <a:latin typeface="Arial" charset="0"/>
              </a:rPr>
              <a:t>ab der 2. Ebene </a:t>
            </a:r>
            <a:r>
              <a:rPr lang="de-DE" sz="2000" kern="1200" dirty="0" smtClean="0">
                <a:solidFill>
                  <a:srgbClr val="000000"/>
                </a:solidFill>
                <a:latin typeface="Arial" charset="0"/>
              </a:rPr>
              <a:t>(=Mittelgruppe) als weitere mögliche Gliederungsebene</a:t>
            </a:r>
            <a:endParaRPr lang="de-DE" sz="2000" kern="12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sz="1800" kern="1200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de-DE" sz="1800" kern="1200" dirty="0" smtClean="0">
                <a:solidFill>
                  <a:srgbClr val="000000"/>
                </a:solidFill>
                <a:latin typeface="Arial" charset="0"/>
              </a:rPr>
              <a:t>eine </a:t>
            </a:r>
            <a:r>
              <a:rPr lang="de-DE" sz="1800" kern="1200" dirty="0">
                <a:solidFill>
                  <a:srgbClr val="000000"/>
                </a:solidFill>
                <a:latin typeface="Arial" charset="0"/>
              </a:rPr>
              <a:t>Möglichkeit der Hierarchisierung von Ableitungen (technisch unterbunden)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sz="1800" kern="1200" dirty="0">
                <a:solidFill>
                  <a:srgbClr val="000000"/>
                </a:solidFill>
                <a:latin typeface="Arial" charset="0"/>
              </a:rPr>
              <a:t>Ableitungen müssen hausintern mit dem </a:t>
            </a:r>
            <a:r>
              <a:rPr lang="de-DE" sz="1800" kern="1200" dirty="0" smtClean="0">
                <a:solidFill>
                  <a:srgbClr val="000000"/>
                </a:solidFill>
                <a:latin typeface="Arial" charset="0"/>
              </a:rPr>
              <a:t>jeweiligen Organisationsreferat </a:t>
            </a:r>
            <a:r>
              <a:rPr lang="de-DE" sz="1800" kern="1200" dirty="0">
                <a:solidFill>
                  <a:srgbClr val="000000"/>
                </a:solidFill>
                <a:latin typeface="Arial" charset="0"/>
              </a:rPr>
              <a:t>abgestimmt </a:t>
            </a:r>
            <a:r>
              <a:rPr lang="de-DE" sz="1800" kern="1200" dirty="0" smtClean="0">
                <a:solidFill>
                  <a:srgbClr val="000000"/>
                </a:solidFill>
                <a:latin typeface="Arial" charset="0"/>
              </a:rPr>
              <a:t>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5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Verbindliche Geschäftszeichenbildung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508518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=&gt; Verbindliche Syntax schafft Eindeutigkeit und vermeidet Fehlzuordnungen</a:t>
            </a:r>
          </a:p>
          <a:p>
            <a:r>
              <a:rPr lang="de-DE" sz="2000" dirty="0"/>
              <a:t>Angabe der Organisationseinheit (Haushaltsplannummer + Referatsbezeichnung) </a:t>
            </a:r>
            <a:r>
              <a:rPr lang="de-DE" sz="2000" dirty="0" smtClean="0"/>
              <a:t>ist deshalb </a:t>
            </a:r>
            <a:r>
              <a:rPr lang="de-DE" sz="2000" dirty="0"/>
              <a:t>unverzichtbar!</a:t>
            </a:r>
          </a:p>
          <a:p>
            <a:endParaRPr lang="de-DE" sz="2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87739"/>
              </p:ext>
            </p:extLst>
          </p:nvPr>
        </p:nvGraphicFramePr>
        <p:xfrm>
          <a:off x="134575" y="2636912"/>
          <a:ext cx="8872684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kument" r:id="rId5" imgW="6121712" imgH="1689290" progId="Word.Document.12">
                  <p:embed/>
                </p:oleObj>
              </mc:Choice>
              <mc:Fallback>
                <p:oleObj name="Dokument" r:id="rId5" imgW="6121712" imgH="1689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575" y="2636912"/>
                        <a:ext cx="8872684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6406480" cy="925513"/>
          </a:xfrm>
        </p:spPr>
        <p:txBody>
          <a:bodyPr/>
          <a:lstStyle/>
          <a:p>
            <a:r>
              <a:rPr lang="de-DE" dirty="0" smtClean="0"/>
              <a:t>Übergreifende Standards: Zumutungen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b</a:t>
            </a:r>
            <a:r>
              <a:rPr lang="de-DE" sz="2000" dirty="0" smtClean="0"/>
              <a:t>egrenzen die bisweilen unbegrenzte Kreativität und Individualität im Verwaltungshandeln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„gängeln“ und „erschweren“ die Bearbeitung durch Vorschriften und Regeln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b</a:t>
            </a:r>
            <a:r>
              <a:rPr lang="de-DE" sz="2000" dirty="0" smtClean="0"/>
              <a:t>eenden alte und bekannte Wege der Aufgabenerledigung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sind neu und nicht vertraut</a:t>
            </a:r>
          </a:p>
          <a:p>
            <a:pPr marL="0" indent="0"/>
            <a:endParaRPr lang="de-D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8F1936"/>
                </a:solidFill>
              </a:rPr>
              <a:t>Die subjektive Beliebtheit von Standards in Organisation und  Schriftgutverwaltung in der Verwaltung stehen in krassem Gegensatz zu ihrem objektiven Nutzen!</a:t>
            </a:r>
            <a:endParaRPr lang="de-DE" sz="2400" dirty="0">
              <a:solidFill>
                <a:srgbClr val="8F1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38150"/>
            <a:ext cx="5974432" cy="925513"/>
          </a:xfrm>
        </p:spPr>
        <p:txBody>
          <a:bodyPr/>
          <a:lstStyle/>
          <a:p>
            <a:r>
              <a:rPr lang="de-DE" altLang="de-DE" dirty="0" smtClean="0"/>
              <a:t>Übergreifende Standards: Chancen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 smtClean="0"/>
              <a:t>fördern die Einheitlichkeit und Gleichförmigkeit des Verwaltungshandelns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 smtClean="0"/>
              <a:t>verbessern die Nachvollziehbarkeit und Transparenz des Verwaltungshandelns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 smtClean="0"/>
              <a:t>steigern die Wirtschaftlichkeit und Effizienz des Verwaltungshandelns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 smtClean="0"/>
              <a:t>machen unabhängig vom Spezialwissen von Kollegen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 smtClean="0"/>
              <a:t>erleichtern die Übernahme neuer Aufgaben oder Vertretungen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dirty="0"/>
              <a:t>s</a:t>
            </a:r>
            <a:r>
              <a:rPr lang="de-DE" sz="2000" dirty="0" smtClean="0"/>
              <a:t>chaffen Routinen und geben Sicherheit im Verwaltungshandeln – und das sogar behördenübergreifend!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8F1936"/>
                </a:solidFill>
              </a:rPr>
              <a:t>Standards sparen Zeit, Kraft und Ressourcen im Interesse und zum Nutzen aller!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Übergreifende Standards:</a:t>
            </a:r>
            <a:br>
              <a:rPr lang="de-DE" dirty="0" smtClean="0"/>
            </a:br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24"/>
              </a:spcBef>
              <a:buFont typeface="Wingdings" panose="05000000000000000000" pitchFamily="2" charset="2"/>
              <a:buChar char="Ø"/>
            </a:pPr>
            <a:r>
              <a:rPr lang="de-DE" sz="2000" dirty="0" smtClean="0"/>
              <a:t>Offenheit und Bereitschaft für Neues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Aktive Mitarbeit zur Weiterentwicklung und Verbesserung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Positive Führungskultur, die hilft, Ängste und Sorgen abzubauen, und gleichzeitig die Einhaltung der Standards sicherstellt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Zeit, Personal und Haushaltsmittel zur Qualifizierung und Schulung der Mitarbeiterinnen und Mitarbeiter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8F1936"/>
                </a:solidFill>
              </a:rPr>
              <a:t>Digitalisierung gibt es weder zum Nulltarif noch nebenbei! Sie erfordert </a:t>
            </a:r>
            <a:r>
              <a:rPr lang="de-DE" sz="2400" dirty="0">
                <a:solidFill>
                  <a:srgbClr val="8F1936"/>
                </a:solidFill>
              </a:rPr>
              <a:t>G</a:t>
            </a:r>
            <a:r>
              <a:rPr lang="de-DE" sz="2400" dirty="0" smtClean="0">
                <a:solidFill>
                  <a:srgbClr val="8F1936"/>
                </a:solidFill>
              </a:rPr>
              <a:t>eld, Personal, Einsatz und langfristige Planung.</a:t>
            </a:r>
            <a:endParaRPr lang="de-DE" sz="2400" dirty="0">
              <a:solidFill>
                <a:srgbClr val="8F1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es begann…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 smtClean="0"/>
              <a:t>Einsatz der IT in den Behörden erfolgte langsam, schrittweise und vor allem ungeregelt: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Datenbanken als Karteikartenersatz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Arbeitsplatz-PCs als erweiterte Schreibmaschine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Aufbau von File-Servern für gemeinsame Dokumente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Einführung von Email, zunächst nur als „schriftlicher Telefonanruf“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Einrichtung von Homepages mit ersten Webservices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Zahlreiche Insel-Lösungen und Datei-Nester mangels Geld, Personal, Strategie und verbindlichen Richtlinien</a:t>
            </a:r>
          </a:p>
          <a:p>
            <a:pPr marL="0" indent="0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93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Wir können Sie unterstützen!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8380"/>
            <a:ext cx="1260348" cy="162001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6232"/>
            <a:ext cx="1260348" cy="162001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69820"/>
            <a:ext cx="1260348" cy="162001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1260348" cy="162001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76726"/>
            <a:ext cx="1260348" cy="162001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57" y="1763870"/>
            <a:ext cx="1260348" cy="162001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57" y="3483055"/>
            <a:ext cx="1260348" cy="162001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0" y="5169820"/>
            <a:ext cx="1260348" cy="162001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24" y="2475875"/>
            <a:ext cx="1260348" cy="162001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24" y="4445185"/>
            <a:ext cx="1260348" cy="1620012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63870"/>
            <a:ext cx="1260348" cy="162001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27" y="3537180"/>
            <a:ext cx="1260348" cy="162001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27" y="5184165"/>
            <a:ext cx="1260348" cy="162001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75875"/>
            <a:ext cx="1260348" cy="16200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76726"/>
            <a:ext cx="1260348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und wie es weiterging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 smtClean="0"/>
              <a:t>Teilweise </a:t>
            </a:r>
            <a:r>
              <a:rPr lang="de-DE" sz="1800" dirty="0"/>
              <a:t>bis völlige Unkenntnis von Geschäftsgängen, Verfügungen, Aktenplänen  etc</a:t>
            </a:r>
            <a:r>
              <a:rPr lang="de-DE" sz="1800" dirty="0" smtClean="0"/>
              <a:t>. mangels Aus- und Fortbildung</a:t>
            </a:r>
            <a:endParaRPr lang="de-DE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 err="1"/>
              <a:t>Sachbearbeiterablagen</a:t>
            </a:r>
            <a:r>
              <a:rPr lang="de-DE" sz="1800" dirty="0"/>
              <a:t> mit individuellen Ordnungsmerkmalen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Fehlende oder unzureichende Regelwerke (Aktenordnung, Geschäftsordnung, Geschäftsverteilungspläne)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„individuelle“ Geschäftsgänge und Steuerung von Geschäftsabläufen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Unvollständige und nicht nachvollziehbare Akten und Vorgänge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Hybride Aktenführung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Fehlende Aufbewahrungsfristen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/>
              <a:t>Unterbesetzte oder fehlende </a:t>
            </a:r>
            <a:r>
              <a:rPr lang="de-DE" sz="1800" dirty="0" smtClean="0"/>
              <a:t>Registratur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 dirty="0" smtClean="0"/>
              <a:t>Abhängigkeit vom Wissen anderer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8F1936"/>
                </a:solidFill>
              </a:rPr>
              <a:t>Schleichendes Ende einer geordneten Schriftgutverwaltung!</a:t>
            </a:r>
            <a:endParaRPr lang="de-DE" sz="2000" b="1" dirty="0">
              <a:solidFill>
                <a:srgbClr val="8F1936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1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Lösung: Konsolidierung und 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betrifft nicht nur die Technik, sondern vor allem die Organisation und Schriftgutverwaltung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Verbesserung der Kenntnisse der Anwenderinnen und </a:t>
            </a:r>
            <a:r>
              <a:rPr lang="de-DE" sz="1800" dirty="0" smtClean="0"/>
              <a:t>Anwender durch Ausbildung und Schulung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Erarbeitung/Aktualisierung der Regelwerke zur Schriftgutverwaltung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Förderung einer sicheren, dauerhaften Anwendung des Regelwerks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m</a:t>
            </a:r>
            <a:r>
              <a:rPr lang="de-DE" sz="2400" dirty="0" smtClean="0"/>
              <a:t>it den Folgen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Schaffung von Kontinuität und Nachvollziehbarkeit in der Aufgabenerledigung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Förderung von Effizienz und Wirtschaftlichkeit in der Aufgabenerledigung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946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gebraucht?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Masterplan elektronisches Verwaltungshandeln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Digitalisierungsstrategie des Landes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IT-Strategie des Landes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Individuelle behördliche Einführungsstrategie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Umfassendes Change- und Akzeptanzmanagement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Verbesserung der Ausbildung und der Schulungsangebote in Schriftgutverwaltung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Übergreifende Regelwerke (LEAP, LAO, GGO) in der Schriftgutverwaltung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8F1936"/>
                </a:solidFill>
              </a:rPr>
              <a:t>Standardisierung und Konsolidierung durch die E-Akte DIALOG RLP statt individuellem Wildwuchs!</a:t>
            </a:r>
            <a:endParaRPr lang="de-DE" sz="2400" dirty="0">
              <a:solidFill>
                <a:srgbClr val="8F1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 der E-Akte DIALOG RLP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Verbindliche Schriftgutstruktur: </a:t>
            </a:r>
            <a:r>
              <a:rPr lang="de-DE" sz="2000" dirty="0">
                <a:solidFill>
                  <a:srgbClr val="000000"/>
                </a:solidFill>
              </a:rPr>
              <a:t>Akte – Vorgang – Dokument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Umsetzung des </a:t>
            </a:r>
            <a:r>
              <a:rPr lang="de-DE" sz="2000" dirty="0">
                <a:solidFill>
                  <a:srgbClr val="000000"/>
                </a:solidFill>
              </a:rPr>
              <a:t>Prinzips der „frühen Akte“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Stärkung der Rolle und Verantwortung der Sachbearbeitung: Vorgangsbildung als Aufgabe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Implementierung eines vor-definierten </a:t>
            </a:r>
            <a:r>
              <a:rPr lang="de-DE" sz="2000" dirty="0">
                <a:solidFill>
                  <a:srgbClr val="000000"/>
                </a:solidFill>
              </a:rPr>
              <a:t>und </a:t>
            </a:r>
            <a:r>
              <a:rPr lang="de-DE" sz="2000" dirty="0" smtClean="0">
                <a:solidFill>
                  <a:srgbClr val="000000"/>
                </a:solidFill>
              </a:rPr>
              <a:t>vor-strukturierten einheitlichen Standard-Geschäftsprozesses</a:t>
            </a:r>
            <a:endParaRPr lang="de-DE" sz="20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Verpflichtung zur Anwendung eines einheitlichen und ressortübergreifenden Regelwerks zur Schriftgutverwaltung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Konsequente Implementierung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smtClean="0">
                <a:solidFill>
                  <a:srgbClr val="000000"/>
                </a:solidFill>
              </a:rPr>
              <a:t>Standards zur Gewährleistung von Austausch und Kollaboration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Zentrale Administration und Steuerung durch Servicecenter (LDI) mit dezentralen Servicestellen Schriftgutverwaltung in den Behörden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3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Zentrales Servicecenter (LDI)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„Hüterin der Anwendung“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stellt die Einhaltung der übergreifenden Regeln und Prozesse sicher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pflegt und entwickelt die Gesamt-Lösung weiter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</a:t>
            </a:r>
            <a:r>
              <a:rPr lang="de-DE" sz="2000" dirty="0" smtClean="0"/>
              <a:t>etreut und berät die Mandanten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</a:t>
            </a:r>
            <a:r>
              <a:rPr lang="de-DE" sz="2000" dirty="0" smtClean="0"/>
              <a:t>esteht aus abgeordneten Mitarbeitern der Ressorts und externem Personal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</a:t>
            </a:r>
            <a:r>
              <a:rPr lang="de-DE" sz="2000" dirty="0" smtClean="0"/>
              <a:t>ührt die in den Häuser vorbereiteten Aussonderungsläufe über die zentrale und standardisierte Aussonderungsschnittstelle durch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n</a:t>
            </a:r>
            <a:r>
              <a:rPr lang="de-DE" sz="2000" dirty="0" smtClean="0"/>
              <a:t>icht zu verwechseln mit dezentralen, behördlichen  Post- und Scanstellen mit Registraturen (= „Servicestelle Schriftgutverwaltung“)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963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Festes Strukturprinzip: </a:t>
            </a:r>
            <a:br>
              <a:rPr lang="de-DE" dirty="0" smtClean="0"/>
            </a:br>
            <a:r>
              <a:rPr lang="de-DE" dirty="0" smtClean="0"/>
              <a:t>Akte – Vorgang – Dokument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Keine Ablage von Dokumenten auf Aktenebene möglich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Prinzip der „frühen Akte“ verhindert den Aufbau paralleler Arbeitswelten und Ablagestrukturen im Interesse der Vollständigkeit von Vorgang und Akte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Verbindliche Metadatenschemata für Akte, Vorgang und Dokument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Anlage der Akte erfolgt in der Registratur einschließlich der Vergabe des Aktenzeichens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Anlage</a:t>
            </a:r>
            <a:r>
              <a:rPr lang="de-DE" sz="2000" dirty="0"/>
              <a:t>, Bearbeitung und Schließen des Vorgangs durch </a:t>
            </a:r>
            <a:r>
              <a:rPr lang="de-DE" sz="2000" dirty="0" smtClean="0"/>
              <a:t>die Sachbearbeitung mit Vergabe </a:t>
            </a:r>
            <a:r>
              <a:rPr lang="de-DE" sz="2000" dirty="0"/>
              <a:t>des </a:t>
            </a:r>
            <a:r>
              <a:rPr lang="de-DE" sz="2000" dirty="0" smtClean="0"/>
              <a:t>Geschäftszeichens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8F1936"/>
                </a:solidFill>
              </a:rPr>
              <a:t>Verringerung der Fehlerquote und Erhöhung der Unabhängigkeit vom Wissen anderer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8F1936"/>
                </a:solidFill>
              </a:rPr>
              <a:t>Stärkung von Verantwortungsbewusstsein, Sorgfalt und Eigenständigkeit der Mitarbeiterinnen und Mitarbeiter</a:t>
            </a:r>
          </a:p>
        </p:txBody>
      </p:sp>
    </p:spTree>
    <p:extLst>
      <p:ext uri="{BB962C8B-B14F-4D97-AF65-F5344CB8AC3E}">
        <p14:creationId xmlns:p14="http://schemas.microsoft.com/office/powerpoint/2010/main" val="4779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Akte – Vorgang - Dokument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3" y="1844824"/>
            <a:ext cx="1431492" cy="16774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88761"/>
            <a:ext cx="1778978" cy="1778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1" y="5427095"/>
            <a:ext cx="1296143" cy="12961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83" y="5427095"/>
            <a:ext cx="1277192" cy="1277192"/>
          </a:xfrm>
          <a:prstGeom prst="rect">
            <a:avLst/>
          </a:prstGeom>
        </p:spPr>
      </p:pic>
      <p:pic>
        <p:nvPicPr>
          <p:cNvPr id="8" name="Grafik 7" descr="Behördent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37" y="1744451"/>
            <a:ext cx="2364446" cy="1777779"/>
          </a:xfrm>
          <a:prstGeom prst="rect">
            <a:avLst/>
          </a:prstGeom>
        </p:spPr>
      </p:pic>
      <p:pic>
        <p:nvPicPr>
          <p:cNvPr id="9" name="Grafik 8" descr="Juni 20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32" y="1727311"/>
            <a:ext cx="2364445" cy="1777779"/>
          </a:xfrm>
          <a:prstGeom prst="rect">
            <a:avLst/>
          </a:prstGeom>
        </p:spPr>
      </p:pic>
      <p:pic>
        <p:nvPicPr>
          <p:cNvPr id="10" name="Grafik 9" descr="Abteilung 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4" y="3667158"/>
            <a:ext cx="2275493" cy="14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svorlageLHA_2">
  <a:themeElements>
    <a:clrScheme name="Laris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PräsentationsvorlageLHA_2</Template>
  <TotalTime>0</TotalTime>
  <Words>1229</Words>
  <Application>Microsoft Office PowerPoint</Application>
  <PresentationFormat>Bildschirmpräsentation (4:3)</PresentationFormat>
  <Paragraphs>162</Paragraphs>
  <Slides>20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PräsentationsvorlageLHA_2</vt:lpstr>
      <vt:lpstr>Dokument</vt:lpstr>
      <vt:lpstr>Chancen-Herausforderungen-Zumutungen</vt:lpstr>
      <vt:lpstr>Wie es begann…</vt:lpstr>
      <vt:lpstr>… und wie es weiterging</vt:lpstr>
      <vt:lpstr>Lösung: Konsolidierung und Standardisierung</vt:lpstr>
      <vt:lpstr>Was wird gebraucht?</vt:lpstr>
      <vt:lpstr>Grundsätze der E-Akte DIALOG RLP</vt:lpstr>
      <vt:lpstr>Zentrales Servicecenter (LDI)</vt:lpstr>
      <vt:lpstr>Festes Strukturprinzip:  Akte – Vorgang – Dokument </vt:lpstr>
      <vt:lpstr>Akte – Vorgang - Dokument</vt:lpstr>
      <vt:lpstr>Vorgangsbildung</vt:lpstr>
      <vt:lpstr>Regelwerke der Schriftgutverwaltung</vt:lpstr>
      <vt:lpstr>Landeseinheitliche Aktenordnung</vt:lpstr>
      <vt:lpstr>Standardisierung der Geschäftsprozesse</vt:lpstr>
      <vt:lpstr>Standardisierung durch den Landeseinheitlichen Aktenplan (LEAP)</vt:lpstr>
      <vt:lpstr>Ableitungen und Gliederungstiefe</vt:lpstr>
      <vt:lpstr>Verbindliche Geschäftszeichenbildung</vt:lpstr>
      <vt:lpstr>Übergreifende Standards: Zumutungen</vt:lpstr>
      <vt:lpstr>Übergreifende Standards: Chancen</vt:lpstr>
      <vt:lpstr>Übergreifende Standards: Herausforderungen</vt:lpstr>
      <vt:lpstr>Wir können Sie unterstützen!</vt:lpstr>
    </vt:vector>
  </TitlesOfParts>
  <Company>Landeshauptarchiv Koblenz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Chancen-Herausforderungen-Zumutungen</dc:title>
  <dc:creator>Dorfey, Beate</dc:creator>
  <cp:lastModifiedBy>Dorfey, Beate</cp:lastModifiedBy>
  <cp:revision>52</cp:revision>
  <cp:lastPrinted>2018-06-15T08:29:29Z</cp:lastPrinted>
  <dcterms:created xsi:type="dcterms:W3CDTF">2017-12-19T08:42:43Z</dcterms:created>
  <dcterms:modified xsi:type="dcterms:W3CDTF">2018-06-18T08:34:08Z</dcterms:modified>
</cp:coreProperties>
</file>